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726B748B-0C21-4B1C-A5B8-24D0C61B67FC}">
  <a:tblStyle styleId="{726B748B-0C21-4B1C-A5B8-24D0C61B67F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5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98e0f4dfaf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98e0f4dfaf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19a27116aa0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19a27116aa0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a91a418c7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a91a418c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98e0f4dfa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98e0f4dfa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9a271e38d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9a271e38d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19a271e38d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19a271e38d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a44e65c78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a44e65c78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98e0f4dfaf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98e0f4dfaf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98e0f4dfaf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98e0f4dfaf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9a7ec266da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9a7ec266da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98e0f4dfaf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98e0f4dfaf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98e0f4dfaf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98e0f4dfa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98e0f4dfaf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98e0f4dfaf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1a7e719b83a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1a7e719b83a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9a27116aa0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9a27116aa0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a91a418c7d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1a91a418c7d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a91a418c7d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a91a418c7d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98e0f4dfaf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98e0f4dfaf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youtu.be/Qg-AyK9L6gE" TargetMode="Externa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doi.org/10.1038/s41746-018-0073-x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59700" y="0"/>
            <a:ext cx="8424600" cy="1785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Bluetooth Smart Pedometer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41174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Zachary Murtishi, ELE 547</a:t>
            </a:r>
            <a:endParaRPr sz="230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000" y="1112250"/>
            <a:ext cx="3891999" cy="2918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Graphical User Interface</a:t>
            </a:r>
            <a:endParaRPr/>
          </a:p>
        </p:txBody>
      </p:sp>
      <p:sp>
        <p:nvSpPr>
          <p:cNvPr id="129" name="Google Shape;129;p22"/>
          <p:cNvSpPr txBox="1"/>
          <p:nvPr>
            <p:ph idx="1" type="body"/>
          </p:nvPr>
        </p:nvSpPr>
        <p:spPr>
          <a:xfrm>
            <a:off x="0" y="1017725"/>
            <a:ext cx="3970200" cy="334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Client program includes a GUI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interface allows user to view: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Current session’s step count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Last session’s step count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</a:t>
            </a:r>
            <a:r>
              <a:rPr lang="en"/>
              <a:t>lapsed time of the current session (in seconds)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Current activity type (walking or idle)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User can reset step count to begin a new session</a:t>
            </a: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0" name="Google Shape;13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525" y="1017736"/>
            <a:ext cx="4664651" cy="17725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/>
          <p:nvPr/>
        </p:nvSpPr>
        <p:spPr>
          <a:xfrm>
            <a:off x="4743700" y="2835050"/>
            <a:ext cx="3943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Screenshot of GUI running on a client host</a:t>
            </a:r>
            <a:endParaRPr sz="11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Classifier</a:t>
            </a:r>
            <a:endParaRPr/>
          </a:p>
        </p:txBody>
      </p:sp>
      <p:sp>
        <p:nvSpPr>
          <p:cNvPr id="137" name="Google Shape;137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Classifier is comprised of two 1D convolutional neural networks with outputs connected to a single output layer</a:t>
            </a:r>
            <a:endParaRPr sz="2000"/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Char char="○"/>
            </a:pPr>
            <a:r>
              <a:rPr lang="en" sz="1600"/>
              <a:t>97.4% accurate, based on validation data 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Uses Sense Hat </a:t>
            </a:r>
            <a:r>
              <a:rPr lang="en" sz="1600"/>
              <a:t>gyroscope</a:t>
            </a:r>
            <a:r>
              <a:rPr lang="en" sz="1600"/>
              <a:t> X-axis and Z-axis as input data (equal weights)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Can determine if user is idle or walking through 10 data </a:t>
            </a:r>
            <a:r>
              <a:rPr lang="en" sz="1600"/>
              <a:t>points (1s, 100ms sampling)</a:t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Classifier was trained using real-world data collected for this project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91758 data points collected by developer using custom training script running on Pi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Training data was collected to train classifier to recognize walking, idle motion, intentional tampering 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Classifier Training</a:t>
            </a:r>
            <a:endParaRPr/>
          </a:p>
        </p:txBody>
      </p:sp>
      <p:pic>
        <p:nvPicPr>
          <p:cNvPr id="143" name="Google Shape;14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4888" y="1011388"/>
            <a:ext cx="7594225" cy="312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and Evaluation Procedure</a:t>
            </a:r>
            <a:endParaRPr/>
          </a:p>
        </p:txBody>
      </p:sp>
      <p:sp>
        <p:nvSpPr>
          <p:cNvPr id="149" name="Google Shape;149;p25"/>
          <p:cNvSpPr txBox="1"/>
          <p:nvPr>
            <p:ph idx="1" type="body"/>
          </p:nvPr>
        </p:nvSpPr>
        <p:spPr>
          <a:xfrm>
            <a:off x="311700" y="1152475"/>
            <a:ext cx="8520600" cy="390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order to determine the </a:t>
            </a:r>
            <a:r>
              <a:rPr lang="en"/>
              <a:t>success</a:t>
            </a:r>
            <a:r>
              <a:rPr lang="en"/>
              <a:t> of this project, the error of the </a:t>
            </a:r>
            <a:r>
              <a:rPr lang="en"/>
              <a:t>pedometer</a:t>
            </a:r>
            <a:r>
              <a:rPr lang="en"/>
              <a:t> step counting algorithm must be calculated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Error = (Measured - Expected / Expected) * 100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Accuracy = 100 - error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Test: Walk 500 steps wearing the pedometer, while keeping track of steps with a mechanical counting device.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Increment the mechanical counter every time the right foot hits the ground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Record pedometer steps using client program when mechanical counter reads 500 steps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Repeat three times.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Calculate error using an expected step count of 500 steps and the actual measured value of the pedometer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6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 Results</a:t>
            </a:r>
            <a:endParaRPr/>
          </a:p>
        </p:txBody>
      </p:sp>
      <p:sp>
        <p:nvSpPr>
          <p:cNvPr id="155" name="Google Shape;155;p26"/>
          <p:cNvSpPr txBox="1"/>
          <p:nvPr>
            <p:ph idx="1" type="body"/>
          </p:nvPr>
        </p:nvSpPr>
        <p:spPr>
          <a:xfrm>
            <a:off x="0" y="3111000"/>
            <a:ext cx="9144000" cy="20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Average error = (466.2-500)/500*100 = </a:t>
            </a:r>
            <a:r>
              <a:rPr b="1" lang="en" sz="6000"/>
              <a:t>-6.7 ∓ 1.675 % (95% C.I.)</a:t>
            </a:r>
            <a:endParaRPr b="1" sz="6000"/>
          </a:p>
          <a:p>
            <a:pPr indent="-323850" lvl="0" marL="457200" rtl="0" algn="l">
              <a:spcBef>
                <a:spcPts val="1200"/>
              </a:spcBef>
              <a:spcAft>
                <a:spcPts val="0"/>
              </a:spcAft>
              <a:buSzPct val="100000"/>
              <a:buChar char="●"/>
            </a:pPr>
            <a:r>
              <a:rPr lang="en" sz="6000"/>
              <a:t>Goal of this project was to meet or exceed accuracy of iPhone pedometer</a:t>
            </a:r>
            <a:endParaRPr sz="60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6000"/>
              <a:t>In a Stanford study (2), iPhone pedometer error was determined to be -7.2% +/- 13.8% (Ata, R., Gandhi, N., Rasmussen, H. et al.), N = 76</a:t>
            </a:r>
            <a:endParaRPr sz="60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000"/>
              <a:t>Assume that performance of the pedometer meets that of the iPhone, therefore project was a success</a:t>
            </a:r>
            <a:endParaRPr sz="6000"/>
          </a:p>
          <a:p>
            <a:pPr indent="-323850" lvl="1" marL="914400" rtl="0" algn="l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 sz="6000"/>
              <a:t>Goal was to be within +/- 10% of iPhone</a:t>
            </a:r>
            <a:endParaRPr sz="60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396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56" name="Google Shape;156;p26"/>
          <p:cNvGraphicFramePr/>
          <p:nvPr/>
        </p:nvGraphicFramePr>
        <p:xfrm>
          <a:off x="1266275" y="65321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{726B748B-0C21-4B1C-A5B8-24D0C61B67FC}</a:tableStyleId>
              </a:tblPr>
              <a:tblGrid>
                <a:gridCol w="2994025"/>
                <a:gridCol w="2994025"/>
              </a:tblGrid>
              <a:tr h="28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Trial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Steps measured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453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2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465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466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467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280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480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Comparison to Commercially-Available Pedometers</a:t>
            </a:r>
            <a:endParaRPr/>
          </a:p>
        </p:txBody>
      </p:sp>
      <p:graphicFrame>
        <p:nvGraphicFramePr>
          <p:cNvPr id="162" name="Google Shape;162;p27"/>
          <p:cNvGraphicFramePr/>
          <p:nvPr/>
        </p:nvGraphicFramePr>
        <p:xfrm>
          <a:off x="952500" y="10477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{726B748B-0C21-4B1C-A5B8-24D0C61B67FC}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Pedometer type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Position Worn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Accuracy (%)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 Fitbit Charge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80.32 ∓ 18.63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 Garmin Vivofit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Wrist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97.20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</a:t>
                      </a:r>
                      <a:r>
                        <a:rPr lang="en"/>
                        <a:t> 2.08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 Fitbit Zip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98.81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 </a:t>
                      </a:r>
                      <a:r>
                        <a:rPr lang="en"/>
                        <a:t>0.61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 Digiwalker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89.81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</a:t>
                      </a:r>
                      <a:r>
                        <a:rPr lang="en"/>
                        <a:t> 14.43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 Omron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99.16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</a:t>
                      </a:r>
                      <a:r>
                        <a:rPr lang="en"/>
                        <a:t> 0.84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 Yamax EX-510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98.87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</a:t>
                      </a:r>
                      <a:r>
                        <a:rPr lang="en"/>
                        <a:t> 0.89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 Accusplit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Waist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99.14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 </a:t>
                      </a:r>
                      <a:r>
                        <a:rPr lang="en"/>
                        <a:t>1.21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This project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Leg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dk1"/>
                          </a:solidFill>
                        </a:rPr>
                        <a:t>93.3 </a:t>
                      </a:r>
                      <a:r>
                        <a:rPr lang="en">
                          <a:solidFill>
                            <a:schemeClr val="dk1"/>
                          </a:solidFill>
                        </a:rPr>
                        <a:t>∓</a:t>
                      </a:r>
                      <a:r>
                        <a:rPr b="1" lang="en">
                          <a:solidFill>
                            <a:schemeClr val="dk1"/>
                          </a:solidFill>
                        </a:rPr>
                        <a:t> 1.675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3" name="Google Shape;163;p27"/>
          <p:cNvSpPr txBox="1"/>
          <p:nvPr/>
        </p:nvSpPr>
        <p:spPr>
          <a:xfrm>
            <a:off x="51875" y="4643675"/>
            <a:ext cx="9092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collected in study published by </a:t>
            </a:r>
            <a:r>
              <a:rPr lang="en">
                <a:solidFill>
                  <a:schemeClr val="dk1"/>
                </a:solidFill>
              </a:rPr>
              <a:t>Hergenroeder et al</a:t>
            </a:r>
            <a:r>
              <a:rPr lang="en"/>
              <a:t> (3), gait speed &gt; 1.0m/s, data is represented as M </a:t>
            </a:r>
            <a:r>
              <a:rPr lang="en">
                <a:solidFill>
                  <a:schemeClr val="dk1"/>
                </a:solidFill>
              </a:rPr>
              <a:t>∓</a:t>
            </a:r>
            <a:r>
              <a:rPr lang="en"/>
              <a:t> SD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Challenges</a:t>
            </a:r>
            <a:endParaRPr/>
          </a:p>
        </p:txBody>
      </p:sp>
      <p:sp>
        <p:nvSpPr>
          <p:cNvPr id="169" name="Google Shape;169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Slow execution time of Pi ARM processor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Solution 1: offload neural network processing to client machine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Solution 2: make use of multiple cores with multi-threading, using multi-threading library and Unix sockets for interprocess communication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Slow polling time over Sense Hat API interface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Solution: modify Sense Hat API to replace dictionaries with lists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Original concept used Wi-Fi / UDP sockets and could not be tested outside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Solution: Bluetooth RFCOMM sockets using Pybluez API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175" name="Google Shape;175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result of this project is a smart pedometer that approximately meets the accuracy of the </a:t>
            </a:r>
            <a:r>
              <a:rPr lang="en"/>
              <a:t>ubiquitous</a:t>
            </a:r>
            <a:r>
              <a:rPr lang="en"/>
              <a:t> iPhone pedometer and approaches </a:t>
            </a:r>
            <a:r>
              <a:rPr lang="en"/>
              <a:t>the accuracy of several commercially-available pedometer models despite only a few weeks of development.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Given its remarkable accuracy and short development time, this project was a success.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Demonstration</a:t>
            </a:r>
            <a:endParaRPr/>
          </a:p>
        </p:txBody>
      </p:sp>
      <p:sp>
        <p:nvSpPr>
          <p:cNvPr id="181" name="Google Shape;18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https://youtu.be/Qg-AyK9L6gE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187" name="Google Shape;187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7500" lvl="0" marL="457200" rtl="0" algn="l">
              <a:spcBef>
                <a:spcPts val="120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Wise, J. M., &amp; Hongu, N. (2014). Revised 10/14AZ1491 Pedometer, Accelerometer, And mobile technology for Promoting Physical Activity. </a:t>
            </a:r>
            <a:r>
              <a:rPr i="1" lang="en" sz="1400">
                <a:solidFill>
                  <a:schemeClr val="dk1"/>
                </a:solidFill>
              </a:rPr>
              <a:t>University of Arizona College of Agriculture and Life Sciences</a:t>
            </a:r>
            <a:r>
              <a:rPr lang="en" sz="1400">
                <a:solidFill>
                  <a:schemeClr val="dk1"/>
                </a:solidFill>
              </a:rPr>
              <a:t>.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Ata, R., Gandhi, N., Rasmussen, H. </a:t>
            </a:r>
            <a:r>
              <a:rPr i="1" lang="en" sz="1400">
                <a:solidFill>
                  <a:schemeClr val="dk1"/>
                </a:solidFill>
              </a:rPr>
              <a:t>et al.</a:t>
            </a:r>
            <a:r>
              <a:rPr lang="en" sz="1400">
                <a:solidFill>
                  <a:schemeClr val="dk1"/>
                </a:solidFill>
              </a:rPr>
              <a:t> Clinical validation of smartphone-based activity tracking in peripheral artery disease patients. </a:t>
            </a:r>
            <a:r>
              <a:rPr i="1" lang="en" sz="1400">
                <a:solidFill>
                  <a:schemeClr val="dk1"/>
                </a:solidFill>
              </a:rPr>
              <a:t>npj Digit. Med.</a:t>
            </a:r>
            <a:r>
              <a:rPr lang="en" sz="1400">
                <a:solidFill>
                  <a:schemeClr val="dk1"/>
                </a:solidFill>
              </a:rPr>
              <a:t> </a:t>
            </a:r>
            <a:r>
              <a:rPr b="1" lang="en" sz="1400">
                <a:solidFill>
                  <a:schemeClr val="dk1"/>
                </a:solidFill>
              </a:rPr>
              <a:t>1</a:t>
            </a:r>
            <a:r>
              <a:rPr lang="en" sz="1400">
                <a:solidFill>
                  <a:schemeClr val="dk1"/>
                </a:solidFill>
              </a:rPr>
              <a:t>, 66 (2018).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https://doi.org/10.1038/s41746-018-0073-x</a:t>
            </a:r>
            <a:endParaRPr sz="1400"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en" sz="1400">
                <a:solidFill>
                  <a:schemeClr val="dk1"/>
                </a:solidFill>
              </a:rPr>
              <a:t>Hergenroeder AL, Barone Gibbs B, Kotlarczyk MP, Perera S, Kowalsky RJ, Brach JS. Accuracy and Acceptability of Commercial-Grade Physical Activity Monitors in Older Adults. J Aging Phys Act. 2019 Apr 1;27(2):222-229. doi: 10.1123/japa.2018-0036. Epub 2018 Nov 21. PMID: 30117355; PMCID: PMC7023914.</a:t>
            </a:r>
            <a:endParaRPr sz="1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404600" y="455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Goal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404600" y="1152475"/>
            <a:ext cx="4986600" cy="332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goal of this project was to develop a functional, wearable implementation of a Bluetooth-enabled smart pedometer that uses a neural network to process sensor data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It is </a:t>
            </a:r>
            <a:r>
              <a:rPr lang="en"/>
              <a:t>intended</a:t>
            </a:r>
            <a:r>
              <a:rPr lang="en"/>
              <a:t> to be a real-time device, with </a:t>
            </a:r>
            <a:r>
              <a:rPr lang="en"/>
              <a:t>motion detection and </a:t>
            </a:r>
            <a:r>
              <a:rPr lang="en"/>
              <a:t>step counting </a:t>
            </a:r>
            <a:r>
              <a:rPr lang="en"/>
              <a:t>occurring in </a:t>
            </a:r>
            <a:r>
              <a:rPr lang="en"/>
              <a:t>real-time.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36350" y="661263"/>
            <a:ext cx="2865731" cy="3820974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/>
          <p:nvPr/>
        </p:nvSpPr>
        <p:spPr>
          <a:xfrm>
            <a:off x="5736325" y="4482225"/>
            <a:ext cx="28656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/>
              <a:t>Complete system with components visible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Components</a:t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7780200" cy="37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 complete system is comprised of the pedometer and the client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Pedometer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Raspberry Pi 4, Sense Hat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Wearable device, used to collect motion data for processing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Can perform on-board motion processing in the absence of client system</a:t>
            </a:r>
            <a:endParaRPr/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SzPts val="1400"/>
              <a:buChar char="■"/>
            </a:pPr>
            <a:r>
              <a:rPr lang="en"/>
              <a:t>Leg-mounted pouch and battery allow for portable use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Client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Laptop computer (ThinkPad X270 running Linux Mint 21)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System used to run neural network to determine if user is walking and count steps, features a graphical user interface for pedometer system’s operating metrics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025" y="1777025"/>
            <a:ext cx="2343150" cy="19526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6"/>
          <p:cNvCxnSpPr/>
          <p:nvPr/>
        </p:nvCxnSpPr>
        <p:spPr>
          <a:xfrm flipH="1" rot="10800000">
            <a:off x="2636500" y="3246850"/>
            <a:ext cx="3014400" cy="10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7" name="Google Shape;77;p16"/>
          <p:cNvSpPr txBox="1"/>
          <p:nvPr/>
        </p:nvSpPr>
        <p:spPr>
          <a:xfrm rot="718">
            <a:off x="838409" y="3689156"/>
            <a:ext cx="14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Client </a:t>
            </a:r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3388713" y="3329450"/>
            <a:ext cx="18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Bluetooth connection</a:t>
            </a:r>
            <a:endParaRPr/>
          </a:p>
        </p:txBody>
      </p:sp>
      <p:sp>
        <p:nvSpPr>
          <p:cNvPr id="79" name="Google Shape;79;p16"/>
          <p:cNvSpPr txBox="1"/>
          <p:nvPr/>
        </p:nvSpPr>
        <p:spPr>
          <a:xfrm>
            <a:off x="5806025" y="-222525"/>
            <a:ext cx="5826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16"/>
          <p:cNvSpPr/>
          <p:nvPr/>
        </p:nvSpPr>
        <p:spPr>
          <a:xfrm>
            <a:off x="5806025" y="138625"/>
            <a:ext cx="3075600" cy="37122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Block Diagram</a:t>
            </a:r>
            <a:endParaRPr/>
          </a:p>
        </p:txBody>
      </p:sp>
      <p:pic>
        <p:nvPicPr>
          <p:cNvPr id="82" name="Google Shape;82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84250" y="2281250"/>
            <a:ext cx="2169624" cy="12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6"/>
          <p:cNvPicPr preferRelativeResize="0"/>
          <p:nvPr/>
        </p:nvPicPr>
        <p:blipFill rotWithShape="1">
          <a:blip r:embed="rId5">
            <a:alphaModFix/>
          </a:blip>
          <a:srcRect b="7379" l="0" r="0" t="-7379"/>
          <a:stretch/>
        </p:blipFill>
        <p:spPr>
          <a:xfrm>
            <a:off x="6492350" y="177673"/>
            <a:ext cx="1353425" cy="13534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 rot="718">
            <a:off x="6028509" y="3450481"/>
            <a:ext cx="1436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Raspberry Pi</a:t>
            </a:r>
            <a:endParaRPr/>
          </a:p>
        </p:txBody>
      </p:sp>
      <p:cxnSp>
        <p:nvCxnSpPr>
          <p:cNvPr id="85" name="Google Shape;85;p16"/>
          <p:cNvCxnSpPr>
            <a:stCxn id="82" idx="0"/>
          </p:cNvCxnSpPr>
          <p:nvPr/>
        </p:nvCxnSpPr>
        <p:spPr>
          <a:xfrm rot="10800000">
            <a:off x="7168762" y="1476950"/>
            <a:ext cx="300" cy="804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86" name="Google Shape;86;p16"/>
          <p:cNvSpPr txBox="1"/>
          <p:nvPr/>
        </p:nvSpPr>
        <p:spPr>
          <a:xfrm>
            <a:off x="7283088" y="1706075"/>
            <a:ext cx="18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I2C</a:t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7845763" y="1130900"/>
            <a:ext cx="18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Sense Hat</a:t>
            </a:r>
            <a:endParaRPr/>
          </a:p>
        </p:txBody>
      </p:sp>
      <p:sp>
        <p:nvSpPr>
          <p:cNvPr id="88" name="Google Shape;88;p16"/>
          <p:cNvSpPr txBox="1"/>
          <p:nvPr/>
        </p:nvSpPr>
        <p:spPr>
          <a:xfrm>
            <a:off x="5816238" y="3850825"/>
            <a:ext cx="186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Pedometer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Software Dependencies</a:t>
            </a:r>
            <a:endParaRPr/>
          </a:p>
        </p:txBody>
      </p:sp>
      <p:sp>
        <p:nvSpPr>
          <p:cNvPr id="94" name="Google Shape;94;p17"/>
          <p:cNvSpPr txBox="1"/>
          <p:nvPr>
            <p:ph idx="1" type="body"/>
          </p:nvPr>
        </p:nvSpPr>
        <p:spPr>
          <a:xfrm>
            <a:off x="311700" y="1152475"/>
            <a:ext cx="7257600" cy="374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Software developed for Linux distributions</a:t>
            </a:r>
            <a:endParaRPr sz="19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Raspberry Pi OS / Raspbian (Pedometer)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Linux Mint 21 (Client)</a:t>
            </a:r>
            <a:endParaRPr sz="1600"/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en" sz="1900"/>
              <a:t>Python 3.9</a:t>
            </a:r>
            <a:endParaRPr sz="19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TensorFlow/Keras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Neural networks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Pybluez library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Bluetooth sockets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NumPy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Matrix operations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Sense Hat API (modified)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Provides Python interface to Sense Hat gyroscope</a:t>
            </a:r>
            <a:endParaRPr sz="1600"/>
          </a:p>
          <a:p>
            <a:pPr indent="-330200" lvl="3" marL="18288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Mod: remove dictionaries, replace w/ lists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Other built-in Python libraries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Unix sockets</a:t>
            </a:r>
            <a:endParaRPr sz="1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Motion Classification and Step Counting</a:t>
            </a:r>
            <a:endParaRPr/>
          </a:p>
        </p:txBody>
      </p:sp>
      <p:sp>
        <p:nvSpPr>
          <p:cNvPr id="100" name="Google Shape;100;p18"/>
          <p:cNvSpPr txBox="1"/>
          <p:nvPr>
            <p:ph idx="1" type="body"/>
          </p:nvPr>
        </p:nvSpPr>
        <p:spPr>
          <a:xfrm>
            <a:off x="311700" y="1152475"/>
            <a:ext cx="7214400" cy="38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Step counting has several approaches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“Dumb” pedometers may rely solely on running zero-crossing algorithm on motion data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“Smart” pedometers may use advanced algorithms to determine step count, but not in real-time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Both make use of accelerometer or gyroscope data (1)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Hybrid approach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Use trained convolutional neural network in conjunction with a classical zero-crossing detection algorithm to perform step counting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If walking motion is detected by neural network, check for # of zero crossings in gyroscope Z-axis data sent to neural network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Hybrid approach allows for real-time step counting on low-power ARM platform</a:t>
            </a:r>
            <a:endParaRPr/>
          </a:p>
        </p:txBody>
      </p:sp>
      <p:sp>
        <p:nvSpPr>
          <p:cNvPr id="101" name="Google Shape;101;p18"/>
          <p:cNvSpPr txBox="1"/>
          <p:nvPr/>
        </p:nvSpPr>
        <p:spPr>
          <a:xfrm>
            <a:off x="4650750" y="4192600"/>
            <a:ext cx="451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Visualized Motion Data</a:t>
            </a:r>
            <a:endParaRPr/>
          </a:p>
        </p:txBody>
      </p:sp>
      <p:pic>
        <p:nvPicPr>
          <p:cNvPr id="107" name="Google Shape;10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17725"/>
            <a:ext cx="3171249" cy="237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5450" y="1063525"/>
            <a:ext cx="3049075" cy="22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8550" y="1116825"/>
            <a:ext cx="2906894" cy="217932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2414975" y="3774000"/>
            <a:ext cx="6021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/>
              <a:t>Data of gyroscope Z-axis</a:t>
            </a:r>
            <a:endParaRPr sz="26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Visualized Motion Data</a:t>
            </a:r>
            <a:endParaRPr/>
          </a:p>
        </p:txBody>
      </p:sp>
      <p:pic>
        <p:nvPicPr>
          <p:cNvPr id="116" name="Google Shape;11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275" y="1017725"/>
            <a:ext cx="4100558" cy="38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/>
          <p:nvPr/>
        </p:nvSpPr>
        <p:spPr>
          <a:xfrm>
            <a:off x="5227150" y="2017650"/>
            <a:ext cx="339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*Zero-crossings indicate steps</a:t>
            </a:r>
            <a:endParaRPr sz="2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Bluetooth Features</a:t>
            </a:r>
            <a:endParaRPr/>
          </a:p>
        </p:txBody>
      </p:sp>
      <p:sp>
        <p:nvSpPr>
          <p:cNvPr id="123" name="Google Shape;123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Device may operate as a headless unit without client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Step counting will still occur without a client connected</a:t>
            </a:r>
            <a:endParaRPr sz="1600"/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en" sz="2000"/>
              <a:t>Functionality is added with a client connection</a:t>
            </a:r>
            <a:endParaRPr sz="20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Neural network is run on client if connected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Client receives data over Bluetooth and executes with faster processor</a:t>
            </a:r>
            <a:endParaRPr sz="1600"/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Char char="○"/>
            </a:pPr>
            <a:r>
              <a:rPr lang="en" sz="1600"/>
              <a:t>Graphical user interface to pedometer is available with a client connection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User may view motion data (current activity, step count, time elapsed)</a:t>
            </a:r>
            <a:endParaRPr sz="1600"/>
          </a:p>
          <a:p>
            <a:pPr indent="-330200" lvl="2" marL="1371600" rtl="0" algn="l">
              <a:spcBef>
                <a:spcPts val="0"/>
              </a:spcBef>
              <a:spcAft>
                <a:spcPts val="0"/>
              </a:spcAft>
              <a:buSzPts val="1600"/>
              <a:buChar char="■"/>
            </a:pPr>
            <a:r>
              <a:rPr lang="en" sz="1600"/>
              <a:t>User may reset step count and begin new session</a:t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